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6" r:id="rId4"/>
    <p:sldId id="263" r:id="rId5"/>
    <p:sldId id="264" r:id="rId6"/>
    <p:sldId id="265" r:id="rId7"/>
    <p:sldId id="256" r:id="rId8"/>
    <p:sldId id="273" r:id="rId9"/>
    <p:sldId id="274" r:id="rId10"/>
    <p:sldId id="275" r:id="rId11"/>
    <p:sldId id="276" r:id="rId12"/>
    <p:sldId id="272" r:id="rId13"/>
    <p:sldId id="258" r:id="rId14"/>
    <p:sldId id="278" r:id="rId15"/>
    <p:sldId id="279" r:id="rId16"/>
    <p:sldId id="280" r:id="rId17"/>
    <p:sldId id="267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4" d="100"/>
          <a:sy n="64" d="100"/>
        </p:scale>
        <p:origin x="129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2.84167" units="1/cm"/>
        </inkml:channelProperties>
      </inkml:inkSource>
      <inkml:timestamp xml:id="ts0" timeString="2021-11-13T07:55: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3265 582 24575,'-10'5'0,"-1"-1"0,1 0 0,0-1 0,-1 0 0,0-1 0,1 0 0,-1 0 0,0-1 0,0-1 0,0 0 0,0 0 0,0-1 0,0-1 0,0 1 0,-20-8 0,-3-3 0,0-2 0,0-1 0,-41-27 0,-98-60 0,-148-80 0,266 156 0,-1 2 0,-2 2 0,0 3 0,-63-12 0,-166-32 0,226 49 0,-1 3 0,-117-6 0,-130 17 0,132 2 0,137-2 0,1 2 0,-57 9 0,80-8 0,0 1 0,1 1 0,0 0 0,0 0 0,0 2 0,1 0 0,0 1 0,-26 18 0,-280 221 0,305-235 0,0 1 0,1 1 0,1 0 0,0 1 0,1 0 0,1 1 0,-12 20 0,8-5 0,0 1 0,2 1 0,-10 36 0,-33 80 0,39-111 0,2 1 0,1 1 0,2 1 0,-7 48 0,11 13 0,8 170 0,4-137 0,-3-112 0,0-1 0,2 1 0,1 0 0,1-1 0,9 30 0,-2-20 0,2-1 0,34 58 0,-17-37 0,5 10 0,69 89 0,148 117 0,-128-141 0,-36-42 0,3-3 0,164 111 0,-206-157 0,29 19 0,86 46 0,127 65 0,-185-107 0,150 60 0,-197-93 0,-5-5 0,98 23 0,-104-32 0,-11-3 0,0-2 0,74 3 0,81-10 0,-104-2 0,49 3 0,113-3 0,-222-1 0,0-1 0,0-1 0,0-1 0,-1-2 0,0-1 0,0-1 0,46-24 0,172-117 0,-240 147 0,42-29 0,-5 3 0,89-48 0,-101 62 0,-1-3 0,-1 0 0,0-2 0,26-26 0,-16 14 0,-3 3 0,-3-2 0,0-1 0,-3-2 0,48-68 0,-41 44 0,-3-1 0,42-100 0,-65 129 0,0-1 0,-2-1 0,-2 1 0,-1-1 0,2-49 0,-7-171 0,-4 117 0,-2-3 0,2 119 0,0 1 0,-1-1 0,0 1 0,-15-37 0,0 16 0,-1 0 0,-27-37 0,-58-71 0,99 141 0,-59-90 0,-16-19 0,-131-124 0,116 136 0,73 81 0,0 2 0,-1 0 0,-1 1 0,-38-22 0,-116-55 0,154 85 0,-183-76 0,60 28 0,-63-29 0,73 47 0,19 6 0,81 23 0,-1 1 0,-1 2 0,0 1 0,0 3 0,-72-3 0,67 6 0,-43-7 0,54 4 0,-1 3 0,-65 0 0,90 4-74,1 1 74,0 1-1,0 0 2,0 0-2,0 0 2,0 1-1,1 1-1,0-1 2,-14 11-1,13-9-548,-14 8-5656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2.84167" units="1/cm"/>
        </inkml:channelProperties>
      </inkml:inkSource>
      <inkml:timestamp xml:id="ts0" timeString="2021-11-13T07:55: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2.84167" units="1/cm"/>
        </inkml:channelProperties>
      </inkml:inkSource>
      <inkml:timestamp xml:id="ts0" timeString="2021-11-13T07:55: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cm"/>
        </inkml:traceFormat>
        <inkml:channelProperties>
          <inkml:channelProperty channel="X" name="resolution" value="28.3464566929134" units="1/cm"/>
          <inkml:channelProperty channel="Y" name="resolution" value="28.3464566929134" units="1/cm"/>
          <inkml:channelProperty channel="F" name="resolution" value="2.84167" units="1/cm"/>
        </inkml:channelProperties>
      </inkml:inkSource>
      <inkml:timestamp xml:id="ts0" timeString="2021-11-13T07:55: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87DB0-3C46-4A05-9AE7-320D61A366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D0FF7-C21D-48E6-80E0-BB09E616101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customXml" Target="../ink/ink4.xml"/><Relationship Id="rId4" Type="http://schemas.openxmlformats.org/officeDocument/2006/relationships/customXml" Target="../ink/ink3.xml"/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373562"/>
          </a:xfrm>
        </p:spPr>
        <p:txBody>
          <a:bodyPr>
            <a:normAutofit/>
          </a:bodyPr>
          <a:lstStyle/>
          <a:p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</a:t>
            </a:r>
            <a:b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 ÁP CÀNH</a:t>
            </a:r>
            <a:endParaRPr lang="en-US" sz="6000" b="1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68645"/>
            <a:ext cx="7391400" cy="914400"/>
          </a:xfrm>
        </p:spPr>
        <p:txBody>
          <a:bodyPr/>
          <a:lstStyle/>
          <a:p>
            <a:pPr algn="l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5: Buộc dây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57200" y="0"/>
            <a:ext cx="8229600" cy="897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81000" y="631135"/>
            <a:ext cx="8686800" cy="12259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Ghép áp cành bình thường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417" y="3378035"/>
            <a:ext cx="4343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Dùng dây nilon buộc chặt, kín vết ghép</a:t>
            </a:r>
            <a:endParaRPr lang="en-US" sz="32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357" y="1857090"/>
            <a:ext cx="4077269" cy="50108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457200" y="1139456"/>
            <a:ext cx="8686800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Ghép áp cành cải tiến</a:t>
            </a: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4 bước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589859" y="3895725"/>
            <a:ext cx="1216973" cy="722783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376705" y="3686024"/>
            <a:ext cx="1783211" cy="188366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bầu và xử lý ngọn cây gốc ghép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792545" y="3706176"/>
            <a:ext cx="1546120" cy="18635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Chẻ cành ghép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967935" y="3623287"/>
            <a:ext cx="1783211" cy="188366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gốc ghép vào cành ghép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3"/>
          <p:cNvSpPr/>
          <p:nvPr/>
        </p:nvSpPr>
        <p:spPr>
          <a:xfrm>
            <a:off x="2400932" y="4517440"/>
            <a:ext cx="184390" cy="106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4"/>
          <p:cNvSpPr/>
          <p:nvPr/>
        </p:nvSpPr>
        <p:spPr>
          <a:xfrm>
            <a:off x="4531412" y="4493506"/>
            <a:ext cx="214097" cy="98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7367448" y="3671065"/>
            <a:ext cx="1243151" cy="183588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dây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5"/>
          <p:cNvSpPr/>
          <p:nvPr/>
        </p:nvSpPr>
        <p:spPr>
          <a:xfrm>
            <a:off x="6964730" y="4476107"/>
            <a:ext cx="180292" cy="98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/>
          <p:nvPr/>
        </p:nvSpPr>
        <p:spPr>
          <a:xfrm>
            <a:off x="158862" y="2105024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bầu và xử lý ngọn cây gốc ghép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14903" y="571500"/>
            <a:ext cx="8686800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Ghép áp cành cải tiến</a:t>
            </a:r>
            <a:endParaRPr lang="en-US" sz="3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918" y="3470751"/>
            <a:ext cx="4563881" cy="258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 mặt bầu gốc ghép 15 – 20cm, cắt ngọn cây gốc ghép thành hình một cái nêm</a:t>
            </a:r>
            <a:endParaRPr lang="en-US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480" y="2703226"/>
            <a:ext cx="3596602" cy="412422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5971101" y="3755630"/>
              <a:ext cx="1653120" cy="127440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5971101" y="3755630"/>
                <a:ext cx="1653120" cy="127440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/>
          <p:nvPr/>
        </p:nvSpPr>
        <p:spPr>
          <a:xfrm>
            <a:off x="589581" y="2386218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Chẻ cành ghép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381000" y="712109"/>
            <a:ext cx="8686800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Ghép áp cành cải tiến</a:t>
            </a:r>
            <a:endParaRPr lang="en-US" sz="3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574" y="3185640"/>
            <a:ext cx="4343400" cy="322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 vị trí trên cành ghép đã chọn, cắt một vết xiên từ dưới lên, vết cắt không sâu quá 1/3 đường kính cành.</a:t>
            </a:r>
            <a:endParaRPr lang="en-US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38977" y="2742626"/>
            <a:ext cx="4124901" cy="41153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r:id="rId2" p14:bwMode="auto">
            <p14:nvContentPartPr>
              <p14:cNvPr id="4" name="Ink 3"/>
              <p14:cNvContentPartPr/>
              <p14:nvPr/>
            </p14:nvContentPartPr>
            <p14:xfrm>
              <a:off x="7752381" y="5147687"/>
              <a:ext cx="360" cy="360"/>
            </p14:xfrm>
          </p:contentPart>
        </mc:Choice>
        <mc:Fallback xmlns="">
          <p:pic>
            <p:nvPicPr>
              <p:cNvPr id="4" name="Ink 3"/>
            </p:nvPicPr>
            <p:blipFill>
              <a:blip r:embed="rId3"/>
            </p:blipFill>
            <p:spPr>
              <a:xfrm>
                <a:off x="7752381" y="5147687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4" p14:bwMode="auto">
            <p14:nvContentPartPr>
              <p14:cNvPr id="6" name="Ink 5"/>
              <p14:cNvContentPartPr/>
              <p14:nvPr/>
            </p14:nvContentPartPr>
            <p14:xfrm>
              <a:off x="6510021" y="3428687"/>
              <a:ext cx="360" cy="360"/>
            </p14:xfrm>
          </p:contentPart>
        </mc:Choice>
        <mc:Fallback xmlns="">
          <p:pic>
            <p:nvPicPr>
              <p:cNvPr id="6" name="Ink 5"/>
            </p:nvPicPr>
            <p:blipFill>
              <a:blip r:embed="rId3"/>
            </p:blipFill>
            <p:spPr>
              <a:xfrm>
                <a:off x="6510021" y="3428687"/>
                <a:ext cx="36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r:id="rId5" p14:bwMode="auto">
            <p14:nvContentPartPr>
              <p14:cNvPr id="11" name="Ink 10"/>
              <p14:cNvContentPartPr/>
              <p14:nvPr/>
            </p14:nvContentPartPr>
            <p14:xfrm>
              <a:off x="8438181" y="3060767"/>
              <a:ext cx="360" cy="360"/>
            </p14:xfrm>
          </p:contentPart>
        </mc:Choice>
        <mc:Fallback xmlns="">
          <p:pic>
            <p:nvPicPr>
              <p:cNvPr id="11" name="Ink 10"/>
            </p:nvPicPr>
            <p:blipFill>
              <a:blip r:embed="rId3"/>
            </p:blipFill>
            <p:spPr>
              <a:xfrm>
                <a:off x="8438181" y="3060767"/>
                <a:ext cx="360" cy="360"/>
              </a:xfrm>
              <a:prstGeom prst="rect"/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/>
          <p:nvPr/>
        </p:nvSpPr>
        <p:spPr>
          <a:xfrm>
            <a:off x="477078" y="2308776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Đặt gốc ghép vào cành ghép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447261" y="823499"/>
            <a:ext cx="8686800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Ghép áp cành cải tiến</a:t>
            </a:r>
            <a:endParaRPr lang="en-US" sz="3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78" y="3733800"/>
            <a:ext cx="3980622" cy="194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Luồn ngọn gốc ghép vào vết cắt ở cành ghép</a:t>
            </a:r>
            <a:endParaRPr lang="en-US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4838" y="2830789"/>
            <a:ext cx="4105910" cy="39960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/>
          <p:nvPr/>
        </p:nvSpPr>
        <p:spPr>
          <a:xfrm>
            <a:off x="647700" y="2971800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Buộc dây</a:t>
            </a:r>
            <a:endParaRPr lang="en-US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457200" y="1139456"/>
            <a:ext cx="8686800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Ghép áp cành cải tiến</a:t>
            </a:r>
            <a:endParaRPr lang="en-US" sz="320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3657600"/>
            <a:ext cx="3581400" cy="3074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Dùng dây nilon buộc chặt, kín vết ghép</a:t>
            </a:r>
            <a:endParaRPr lang="en-US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b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</a:br>
            <a:endParaRPr lang="en-US" sz="32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2896206"/>
            <a:ext cx="3782134" cy="37963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43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B. </a:t>
            </a:r>
            <a:b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494" y="242443"/>
            <a:ext cx="8145012" cy="63731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243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A. </a:t>
            </a:r>
            <a:b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GIẢNG</a:t>
            </a:r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7200" y="228600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34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685800" y="16764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spcBef>
                <a:spcPts val="0"/>
              </a:spcBef>
              <a:buAutoNum type="romanUcPeriod"/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dụng cụ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l">
              <a:lnSpc>
                <a:spcPct val="150000"/>
              </a:lnSpc>
              <a:spcBef>
                <a:spcPts val="0"/>
              </a:spcBef>
              <a:buAutoNum type="romanUcPeriod"/>
            </a:pP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 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Ghép áp cành bình thường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Ghép áp cành cải tiến</a:t>
            </a:r>
            <a:endParaRPr lang="en-US" sz="32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685800" y="12954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 dụng cụ: </a:t>
            </a: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vi-VN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Dao, kéo cắt cành </a:t>
            </a:r>
            <a:endParaRPr lang="en-US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ây nilon </a:t>
            </a: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buộc cành </a:t>
            </a:r>
            <a:r>
              <a:rPr lang="vi-VN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ghép, </a:t>
            </a:r>
            <a:endParaRPr lang="en-US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ành cây lấy </a:t>
            </a: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cành</a:t>
            </a:r>
            <a:r>
              <a:rPr lang="vi-VN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ghép, gốc ghép.</a:t>
            </a:r>
            <a:endParaRPr lang="en-US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3200" b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457200" y="1139456"/>
            <a:ext cx="8686800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Ghép áp cành bình thường</a:t>
            </a: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5 bước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2589859" y="3895725"/>
            <a:ext cx="1216973" cy="722783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206382" y="3686024"/>
            <a:ext cx="1418203" cy="188366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bầu gốc ghép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2163778" y="3706174"/>
            <a:ext cx="1216973" cy="186351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vỏ cây gốc ghép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3806832" y="3706175"/>
            <a:ext cx="1186903" cy="188366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vỏ cành ghép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5479654" y="3700564"/>
            <a:ext cx="1696327" cy="183588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gốc ghép áp sát vào cành ghép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3"/>
          <p:cNvSpPr/>
          <p:nvPr/>
        </p:nvSpPr>
        <p:spPr>
          <a:xfrm>
            <a:off x="1794536" y="4565120"/>
            <a:ext cx="184390" cy="106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4"/>
          <p:cNvSpPr/>
          <p:nvPr/>
        </p:nvSpPr>
        <p:spPr>
          <a:xfrm>
            <a:off x="3550701" y="4573334"/>
            <a:ext cx="214097" cy="98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5"/>
          <p:cNvSpPr/>
          <p:nvPr/>
        </p:nvSpPr>
        <p:spPr>
          <a:xfrm>
            <a:off x="5188772" y="4524053"/>
            <a:ext cx="180292" cy="98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Process 13"/>
          <p:cNvSpPr/>
          <p:nvPr/>
        </p:nvSpPr>
        <p:spPr>
          <a:xfrm>
            <a:off x="7602339" y="3733800"/>
            <a:ext cx="1120904" cy="1835888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 dây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5"/>
          <p:cNvSpPr/>
          <p:nvPr/>
        </p:nvSpPr>
        <p:spPr>
          <a:xfrm>
            <a:off x="7299014" y="4476521"/>
            <a:ext cx="180292" cy="985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7391400" cy="914400"/>
          </a:xfrm>
        </p:spPr>
        <p:txBody>
          <a:bodyPr/>
          <a:lstStyle/>
          <a:p>
            <a:pPr algn="l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bầu gốc ghép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457200" y="1139456"/>
            <a:ext cx="8686800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Ghép áp cành bình thường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812436"/>
            <a:ext cx="7924800" cy="258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Bef>
                <a:spcPts val="600"/>
              </a:spcBef>
              <a:buFont typeface="Times New Roman" panose="02020603050405020304" pitchFamily="18" charset="0"/>
              <a:buChar char="-"/>
            </a:pP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 1 bầu cây gốc ghép có đường kính gốc tương đương với cành ghép, đặt lên vị trí thích hợp trên cây mẹ để ghép.</a:t>
            </a:r>
            <a:endParaRPr lang="en-US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0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 kéo tỉa bớt cành, lá ở vị trí định ghép</a:t>
            </a:r>
            <a:endParaRPr lang="en-US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131" y="2447924"/>
            <a:ext cx="7391400" cy="914400"/>
          </a:xfrm>
        </p:spPr>
        <p:txBody>
          <a:bodyPr/>
          <a:lstStyle/>
          <a:p>
            <a:pPr algn="l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Cắt vỏ cây gốc ghép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427383" y="685800"/>
            <a:ext cx="8686800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Ghép áp cành bình thường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239446"/>
            <a:ext cx="4800600" cy="3229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Cách mặt bầu gốc ghép 15 – 20cm</a:t>
            </a:r>
            <a:r>
              <a:rPr lang="en-US" sz="32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 dao vát một miếng vỏ với lớp gỗ mỏng dài 1,5 – 2cm, rộng 0,4 – 0,5cm</a:t>
            </a:r>
            <a:endParaRPr lang="en-US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63444" y="2901146"/>
            <a:ext cx="3734174" cy="39059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606" y="2461056"/>
            <a:ext cx="7391400" cy="914400"/>
          </a:xfrm>
        </p:spPr>
        <p:txBody>
          <a:bodyPr/>
          <a:lstStyle/>
          <a:p>
            <a:pPr algn="l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Cắt vỏ cành ghép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52839" y="817852"/>
            <a:ext cx="8686800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Ghép áp cành bình thường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695" y="348254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 như với gốc ghép</a:t>
            </a:r>
            <a:endParaRPr lang="en-US" sz="3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8695" y="2575214"/>
            <a:ext cx="3801005" cy="40963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19740"/>
            <a:ext cx="7391400" cy="914400"/>
          </a:xfrm>
        </p:spPr>
        <p:txBody>
          <a:bodyPr/>
          <a:lstStyle/>
          <a:p>
            <a:pPr algn="l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Đặt gốc ghép áp vào cành ghép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/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Thực hành GHÉP ÁP CÀNH</a:t>
            </a:r>
            <a:endParaRPr lang="en-US" sz="24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457200" y="650987"/>
            <a:ext cx="8686800" cy="1533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Quy trình thực hiện: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Ghép áp cành bình thường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1122" y="3107635"/>
            <a:ext cx="4800600" cy="258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</a:pPr>
            <a:r>
              <a:rPr lang="en-US" sz="320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 tay áp 2 vết cắt đã vát vỏ của gốc ghép và cành ghép cho khít vào nhau.</a:t>
            </a:r>
            <a:endParaRPr lang="en-US" sz="320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74681" y="3107635"/>
            <a:ext cx="3510293" cy="3679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giảng nghề BAI 15 GHEP MAT CUA SO</Template>
  <TotalTime>0</TotalTime>
  <Words>2323</Words>
  <Application>WPS Presentation</Application>
  <PresentationFormat>On-screen Show (4:3)</PresentationFormat>
  <Paragraphs>133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Office Theme</vt:lpstr>
      <vt:lpstr>BÀI 17: Thực hành  GHÉP ÁP CÀNH</vt:lpstr>
      <vt:lpstr>PHẦN A.  NỘI DUNG BÀI GIẢNG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PHẦN B.  HỆ THỐNG KIẾN THỨC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17: Thực hành  GHÉP ÁP CÀNH</dc:title>
  <dc:creator>thaithidiemthuy@thptlongtruong.edu.vn</dc:creator>
  <cp:lastModifiedBy>ASUS</cp:lastModifiedBy>
  <cp:revision>6</cp:revision>
  <dcterms:created xsi:type="dcterms:W3CDTF">2021-11-05T11:59:00Z</dcterms:created>
  <dcterms:modified xsi:type="dcterms:W3CDTF">2021-11-13T00:55:55Z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